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27" r:id="rId2"/>
    <p:sldId id="257" r:id="rId3"/>
    <p:sldId id="329" r:id="rId4"/>
    <p:sldId id="330" r:id="rId5"/>
    <p:sldId id="30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9"/>
    <p:restoredTop sz="86034" autoAdjust="0"/>
  </p:normalViewPr>
  <p:slideViewPr>
    <p:cSldViewPr snapToGrid="0" snapToObjects="1">
      <p:cViewPr>
        <p:scale>
          <a:sx n="75" d="100"/>
          <a:sy n="75" d="100"/>
        </p:scale>
        <p:origin x="2144" y="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25F6922-6D0A-A247-945B-B8FA24C8C8EE}" type="datetimeFigureOut">
              <a:rPr lang="en-US" smtClean="0"/>
              <a:pPr/>
              <a:t>5/12/16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B3F3B73-BD4C-4F41-B820-DF18892D7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6922-6D0A-A247-945B-B8FA24C8C8EE}" type="datetimeFigureOut">
              <a:rPr lang="en-US" smtClean="0"/>
              <a:pPr/>
              <a:t>5/12/16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3B73-BD4C-4F41-B820-DF18892D7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6922-6D0A-A247-945B-B8FA24C8C8EE}" type="datetimeFigureOut">
              <a:rPr lang="en-US" smtClean="0"/>
              <a:pPr/>
              <a:t>5/12/16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3B73-BD4C-4F41-B820-DF18892D7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25F6922-6D0A-A247-945B-B8FA24C8C8EE}" type="datetimeFigureOut">
              <a:rPr lang="en-US" smtClean="0"/>
              <a:pPr/>
              <a:t>5/12/16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3B73-BD4C-4F41-B820-DF18892D7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25F6922-6D0A-A247-945B-B8FA24C8C8EE}" type="datetimeFigureOut">
              <a:rPr lang="en-US" smtClean="0"/>
              <a:pPr/>
              <a:t>5/12/16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B3F3B73-BD4C-4F41-B820-DF18892D70E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25F6922-6D0A-A247-945B-B8FA24C8C8EE}" type="datetimeFigureOut">
              <a:rPr lang="en-US" smtClean="0"/>
              <a:pPr/>
              <a:t>5/12/16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B3F3B73-BD4C-4F41-B820-DF18892D7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25F6922-6D0A-A247-945B-B8FA24C8C8EE}" type="datetimeFigureOut">
              <a:rPr lang="en-US" smtClean="0"/>
              <a:pPr/>
              <a:t>5/12/16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B3F3B73-BD4C-4F41-B820-DF18892D7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6922-6D0A-A247-945B-B8FA24C8C8EE}" type="datetimeFigureOut">
              <a:rPr lang="en-US" smtClean="0"/>
              <a:pPr/>
              <a:t>5/12/16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3B73-BD4C-4F41-B820-DF18892D7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25F6922-6D0A-A247-945B-B8FA24C8C8EE}" type="datetimeFigureOut">
              <a:rPr lang="en-US" smtClean="0"/>
              <a:pPr/>
              <a:t>5/12/16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B3F3B73-BD4C-4F41-B820-DF18892D7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25F6922-6D0A-A247-945B-B8FA24C8C8EE}" type="datetimeFigureOut">
              <a:rPr lang="en-US" smtClean="0"/>
              <a:pPr/>
              <a:t>5/12/16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B3F3B73-BD4C-4F41-B820-DF18892D7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25F6922-6D0A-A247-945B-B8FA24C8C8EE}" type="datetimeFigureOut">
              <a:rPr lang="en-US" smtClean="0"/>
              <a:pPr/>
              <a:t>5/12/16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B3F3B73-BD4C-4F41-B820-DF18892D7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25F6922-6D0A-A247-945B-B8FA24C8C8EE}" type="datetimeFigureOut">
              <a:rPr lang="en-US" smtClean="0"/>
              <a:pPr/>
              <a:t>5/12/16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B3F3B73-BD4C-4F41-B820-DF18892D7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u="sng" dirty="0" smtClean="0"/>
              <a:t>Warmup (p. 234) </a:t>
            </a:r>
            <a:r>
              <a:rPr lang="en-US" sz="5000" b="1" u="sng" dirty="0" smtClean="0"/>
              <a:t>5/13</a:t>
            </a:r>
            <a:endParaRPr lang="en-US" sz="5000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1734" y="1425608"/>
            <a:ext cx="8229600" cy="4572000"/>
          </a:xfrm>
        </p:spPr>
        <p:txBody>
          <a:bodyPr>
            <a:noAutofit/>
          </a:bodyPr>
          <a:lstStyle/>
          <a:p>
            <a:r>
              <a:rPr lang="en-US" sz="4000" dirty="0"/>
              <a:t>A student is selected at random from a group of 12 males and 12 females.  There are 3 males &amp; 3 females from 9</a:t>
            </a:r>
            <a:r>
              <a:rPr lang="en-US" sz="4000" baseline="30000" dirty="0"/>
              <a:t>th</a:t>
            </a:r>
            <a:r>
              <a:rPr lang="en-US" sz="4000" dirty="0"/>
              <a:t>, 10</a:t>
            </a:r>
            <a:r>
              <a:rPr lang="en-US" sz="4000" baseline="30000" dirty="0"/>
              <a:t>th</a:t>
            </a:r>
            <a:r>
              <a:rPr lang="en-US" sz="4000" dirty="0"/>
              <a:t>, 11</a:t>
            </a:r>
            <a:r>
              <a:rPr lang="en-US" sz="4000" baseline="30000" dirty="0"/>
              <a:t>th</a:t>
            </a:r>
            <a:r>
              <a:rPr lang="en-US" sz="4000" dirty="0"/>
              <a:t>, and 12</a:t>
            </a:r>
            <a:r>
              <a:rPr lang="en-US" sz="4000" baseline="30000" dirty="0"/>
              <a:t>th</a:t>
            </a:r>
            <a:r>
              <a:rPr lang="en-US" sz="4000" dirty="0"/>
              <a:t> grades:</a:t>
            </a:r>
          </a:p>
          <a:p>
            <a:pPr lvl="1"/>
            <a:r>
              <a:rPr lang="en-US" sz="3600" dirty="0"/>
              <a:t>P </a:t>
            </a:r>
            <a:r>
              <a:rPr lang="en-US" sz="3600" dirty="0" smtClean="0"/>
              <a:t>(10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grader or female)</a:t>
            </a:r>
            <a:endParaRPr lang="en-US" sz="3600" dirty="0"/>
          </a:p>
          <a:p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035161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26608" y="420130"/>
            <a:ext cx="9573626" cy="6437870"/>
          </a:xfrm>
        </p:spPr>
        <p:txBody>
          <a:bodyPr>
            <a:noAutofit/>
          </a:bodyPr>
          <a:lstStyle/>
          <a:p>
            <a:pPr algn="ctr"/>
            <a:r>
              <a:rPr lang="en-US" sz="5000" b="1" dirty="0" smtClean="0"/>
              <a:t>14.4 </a:t>
            </a:r>
            <a:r>
              <a:rPr lang="en-US" sz="5000" b="1" dirty="0" smtClean="0"/>
              <a:t>– Probability </a:t>
            </a:r>
            <a:r>
              <a:rPr lang="en-US" sz="5000" b="1" dirty="0" smtClean="0"/>
              <a:t>Distributions</a:t>
            </a:r>
            <a:r>
              <a:rPr lang="en-US" sz="5000" b="1" dirty="0" smtClean="0"/>
              <a:t/>
            </a:r>
            <a:br>
              <a:rPr lang="en-US" sz="5000" b="1" dirty="0" smtClean="0"/>
            </a:br>
            <a:r>
              <a:rPr lang="en-US" sz="5000" b="1" dirty="0" smtClean="0"/>
              <a:t>p. </a:t>
            </a:r>
            <a:r>
              <a:rPr lang="en-US" sz="5000" b="1" dirty="0" smtClean="0"/>
              <a:t>242-243</a:t>
            </a:r>
            <a:r>
              <a:rPr lang="en-US" sz="5000" b="1" dirty="0" smtClean="0"/>
              <a:t/>
            </a:r>
            <a:br>
              <a:rPr lang="en-US" sz="5000" b="1" dirty="0" smtClean="0"/>
            </a:br>
            <a:r>
              <a:rPr lang="en-US" sz="5000" b="1" dirty="0" smtClean="0"/>
              <a:t>5/13/16</a:t>
            </a:r>
            <a:r>
              <a:rPr lang="en-US" sz="5000" b="1" dirty="0" smtClean="0"/>
              <a:t/>
            </a:r>
            <a:br>
              <a:rPr lang="en-US" sz="5000" b="1" dirty="0" smtClean="0"/>
            </a:br>
            <a:r>
              <a:rPr lang="en-US" sz="5000" b="1" dirty="0" smtClean="0">
                <a:solidFill>
                  <a:schemeClr val="tx1"/>
                </a:solidFill>
              </a:rPr>
              <a:t>SWBAT: </a:t>
            </a:r>
            <a:r>
              <a:rPr lang="en-US" sz="5000" b="1" dirty="0" smtClean="0">
                <a:solidFill>
                  <a:schemeClr val="tx1"/>
                </a:solidFill>
              </a:rPr>
              <a:t>Use random variables to compute probability</a:t>
            </a:r>
            <a:r>
              <a:rPr lang="en-US" sz="5000" b="1" dirty="0" smtClean="0"/>
              <a:t/>
            </a:r>
            <a:br>
              <a:rPr lang="en-US" sz="5000" b="1" dirty="0" smtClean="0"/>
            </a:br>
            <a:endParaRPr lang="en-US" sz="5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9153042"/>
              </p:ext>
            </p:extLst>
          </p:nvPr>
        </p:nvGraphicFramePr>
        <p:xfrm>
          <a:off x="457200" y="287338"/>
          <a:ext cx="4318000" cy="321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9000"/>
                <a:gridCol w="2159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Number of Pets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Number of customers</a:t>
                      </a:r>
                      <a:endParaRPr lang="en-US" sz="2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0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3</a:t>
                      </a:r>
                      <a:endParaRPr lang="en-US" sz="2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1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37</a:t>
                      </a:r>
                      <a:endParaRPr lang="en-US" sz="2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2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33</a:t>
                      </a:r>
                      <a:endParaRPr lang="en-US" sz="2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3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18</a:t>
                      </a:r>
                      <a:endParaRPr lang="en-US" sz="2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4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9</a:t>
                      </a:r>
                      <a:endParaRPr lang="en-US" sz="2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046134" y="287338"/>
            <a:ext cx="3911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sz="3000" dirty="0" smtClean="0"/>
              <a:t>Find the probability that a randomly chosen customer has at least 3 pets</a:t>
            </a:r>
            <a:br>
              <a:rPr lang="en-US" sz="3000" dirty="0" smtClean="0"/>
            </a:br>
            <a:endParaRPr lang="en-US" sz="3000" dirty="0" smtClean="0"/>
          </a:p>
          <a:p>
            <a:pPr marL="342900" indent="-342900">
              <a:buAutoNum type="alphaLcPeriod"/>
            </a:pPr>
            <a:r>
              <a:rPr lang="en-US" sz="3000" dirty="0" smtClean="0"/>
              <a:t>Find the probability that a random customer has at least 3 pets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94131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501653"/>
              </p:ext>
            </p:extLst>
          </p:nvPr>
        </p:nvGraphicFramePr>
        <p:xfrm>
          <a:off x="457200" y="287338"/>
          <a:ext cx="4318000" cy="321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9000"/>
                <a:gridCol w="2159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X –</a:t>
                      </a:r>
                      <a:r>
                        <a:rPr lang="en-US" sz="2500" baseline="0" dirty="0" smtClean="0"/>
                        <a:t> number of vehicles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Probability</a:t>
                      </a:r>
                      <a:endParaRPr lang="en-US" sz="2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0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10</a:t>
                      </a:r>
                      <a:endParaRPr lang="en-US" sz="2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1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42</a:t>
                      </a:r>
                      <a:endParaRPr lang="en-US" sz="2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2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36</a:t>
                      </a:r>
                      <a:endParaRPr lang="en-US" sz="2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3+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12</a:t>
                      </a:r>
                      <a:endParaRPr lang="en-US" sz="2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046134" y="287338"/>
            <a:ext cx="3911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sz="3000" dirty="0" smtClean="0"/>
              <a:t> Show the distribution is valid.</a:t>
            </a:r>
            <a:br>
              <a:rPr lang="en-US" sz="3000" dirty="0" smtClean="0"/>
            </a:br>
            <a:endParaRPr lang="en-US" sz="3000" dirty="0" smtClean="0"/>
          </a:p>
          <a:p>
            <a:pPr marL="342900" indent="-342900">
              <a:buAutoNum type="alphaLcPeriod"/>
            </a:pPr>
            <a:r>
              <a:rPr lang="en-US" sz="3000" dirty="0" smtClean="0"/>
              <a:t> What is the probability the household has fewer than 2 vehicles?</a:t>
            </a:r>
          </a:p>
          <a:p>
            <a:pPr marL="342900" indent="-342900">
              <a:buAutoNum type="alphaLcPeriod"/>
            </a:pPr>
            <a:r>
              <a:rPr lang="en-US" sz="3000" dirty="0" smtClean="0"/>
              <a:t> Make a probability histogram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06725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500" b="1" u="sng" dirty="0" smtClean="0"/>
              <a:t>Homework:</a:t>
            </a:r>
            <a:endParaRPr lang="en-US" sz="55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pPr algn="ctr">
              <a:buNone/>
            </a:pPr>
            <a:r>
              <a:rPr lang="en-US" sz="6000" b="1" u="sng" dirty="0" smtClean="0">
                <a:solidFill>
                  <a:srgbClr val="000000"/>
                </a:solidFill>
              </a:rPr>
              <a:t>14.4</a:t>
            </a:r>
            <a:endParaRPr lang="en-US" sz="6000" b="1" u="sng" dirty="0" smtClean="0">
              <a:solidFill>
                <a:srgbClr val="000000"/>
              </a:solidFill>
            </a:endParaRPr>
          </a:p>
          <a:p>
            <a:pPr algn="ctr">
              <a:buNone/>
            </a:pPr>
            <a:r>
              <a:rPr lang="en-US" sz="6000" dirty="0" smtClean="0">
                <a:solidFill>
                  <a:srgbClr val="000000"/>
                </a:solidFill>
              </a:rPr>
              <a:t>14-20 ALL</a:t>
            </a:r>
            <a:endParaRPr lang="en-US" sz="60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Verve.thmx</Template>
  <TotalTime>3937</TotalTime>
  <Words>108</Words>
  <Application>Microsoft Macintosh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Century Gothic</vt:lpstr>
      <vt:lpstr>Verdana</vt:lpstr>
      <vt:lpstr>Wingdings 2</vt:lpstr>
      <vt:lpstr>Verve</vt:lpstr>
      <vt:lpstr>Warmup (p. 234) 5/13</vt:lpstr>
      <vt:lpstr>14.4 – Probability Distributions p. 242-243 5/13/16 SWBAT: Use random variables to compute probability </vt:lpstr>
      <vt:lpstr>PowerPoint Presentation</vt:lpstr>
      <vt:lpstr>PowerPoint Presentation</vt:lpstr>
      <vt:lpstr>Homework:</vt:lpstr>
    </vt:vector>
  </TitlesOfParts>
  <Company>Explore Knowledge Academy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Warmup (p.28) 9/29</dc:title>
  <dc:creator>Dana Perich</dc:creator>
  <cp:lastModifiedBy>Dana Perich</cp:lastModifiedBy>
  <cp:revision>164</cp:revision>
  <cp:lastPrinted>2015-12-08T15:01:55Z</cp:lastPrinted>
  <dcterms:created xsi:type="dcterms:W3CDTF">2016-02-23T03:53:19Z</dcterms:created>
  <dcterms:modified xsi:type="dcterms:W3CDTF">2016-05-12T14:45:49Z</dcterms:modified>
</cp:coreProperties>
</file>