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handoutMasterIdLst>
    <p:handoutMasterId r:id="rId28"/>
  </p:handoutMasterIdLst>
  <p:sldIdLst>
    <p:sldId id="256" r:id="rId2"/>
    <p:sldId id="257" r:id="rId3"/>
    <p:sldId id="258" r:id="rId4"/>
    <p:sldId id="263" r:id="rId5"/>
    <p:sldId id="259" r:id="rId6"/>
    <p:sldId id="261"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2" r:id="rId26"/>
    <p:sldId id="26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clrMode="gray"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9" d="100"/>
          <a:sy n="89" d="100"/>
        </p:scale>
        <p:origin x="-904" y="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E7BC83-865F-174B-9829-EB9DCC3A8076}" type="datetimeFigureOut">
              <a:rPr lang="en-US" smtClean="0"/>
              <a:pPr/>
              <a:t>3/12/13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5CF3B3-69BA-A349-93B4-CB4D544F84F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07BDDD-595D-5643-9962-C0F42E2368DB}" type="datetimeFigureOut">
              <a:rPr lang="en-US" smtClean="0"/>
              <a:pPr/>
              <a:t>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4E37-379E-C144-A9D5-F3AEA2DE02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7BDDD-595D-5643-9962-C0F42E2368DB}" type="datetimeFigureOut">
              <a:rPr lang="en-US" smtClean="0"/>
              <a:pPr/>
              <a:t>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4E37-379E-C144-A9D5-F3AEA2DE02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7BDDD-595D-5643-9962-C0F42E2368DB}" type="datetimeFigureOut">
              <a:rPr lang="en-US" smtClean="0"/>
              <a:pPr/>
              <a:t>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4E37-379E-C144-A9D5-F3AEA2DE02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7BDDD-595D-5643-9962-C0F42E2368DB}" type="datetimeFigureOut">
              <a:rPr lang="en-US" smtClean="0"/>
              <a:pPr/>
              <a:t>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4E37-379E-C144-A9D5-F3AEA2DE02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7BDDD-595D-5643-9962-C0F42E2368DB}" type="datetimeFigureOut">
              <a:rPr lang="en-US" smtClean="0"/>
              <a:pPr/>
              <a:t>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4E37-379E-C144-A9D5-F3AEA2DE02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07BDDD-595D-5643-9962-C0F42E2368DB}" type="datetimeFigureOut">
              <a:rPr lang="en-US" smtClean="0"/>
              <a:pPr/>
              <a:t>3/12/13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94E37-379E-C144-A9D5-F3AEA2DE02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07BDDD-595D-5643-9962-C0F42E2368DB}" type="datetimeFigureOut">
              <a:rPr lang="en-US" smtClean="0"/>
              <a:pPr/>
              <a:t>3/12/13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94E37-379E-C144-A9D5-F3AEA2DE02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07BDDD-595D-5643-9962-C0F42E2368DB}" type="datetimeFigureOut">
              <a:rPr lang="en-US" smtClean="0"/>
              <a:pPr/>
              <a:t>3/12/13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94E37-379E-C144-A9D5-F3AEA2DE02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7BDDD-595D-5643-9962-C0F42E2368DB}" type="datetimeFigureOut">
              <a:rPr lang="en-US" smtClean="0"/>
              <a:pPr/>
              <a:t>3/12/13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94E37-379E-C144-A9D5-F3AEA2DE02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7BDDD-595D-5643-9962-C0F42E2368DB}" type="datetimeFigureOut">
              <a:rPr lang="en-US" smtClean="0"/>
              <a:pPr/>
              <a:t>3/12/13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94E37-379E-C144-A9D5-F3AEA2DE02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7BDDD-595D-5643-9962-C0F42E2368DB}" type="datetimeFigureOut">
              <a:rPr lang="en-US" smtClean="0"/>
              <a:pPr/>
              <a:t>3/12/13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94E37-379E-C144-A9D5-F3AEA2DE02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7BDDD-595D-5643-9962-C0F42E2368DB}" type="datetimeFigureOut">
              <a:rPr lang="en-US" smtClean="0"/>
              <a:pPr/>
              <a:t>3/12/13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94E37-379E-C144-A9D5-F3AEA2DE02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istory.com/shows/america-the-story-of-us/videos/harriet-tubman-and-the-underground-railroad" TargetMode="Externa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cdsbstaff.ednet.ns.ca/asaulnier/Atlantic%20Canada%20Studies%209/Explorations%20Answers%20p%2025%2026.html" TargetMode="External"/><Relationship Id="rId3" Type="http://schemas.openxmlformats.org/officeDocument/2006/relationships/hyperlink" Target="http://www.history.comhttp://www.history.com/shows/america-the-story-of-us/videos/harriet-tubman-and-the-underground-railro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6000"/>
          </a:blip>
          <a:stretch>
            <a:fillRect/>
          </a:stretch>
        </p:blipFill>
        <p:spPr>
          <a:xfrm>
            <a:off x="-72156" y="-173161"/>
            <a:ext cx="9856543" cy="8629951"/>
          </a:xfrm>
          <a:prstGeom prst="rect">
            <a:avLst/>
          </a:prstGeom>
        </p:spPr>
      </p:pic>
      <p:sp>
        <p:nvSpPr>
          <p:cNvPr id="2" name="Title 1"/>
          <p:cNvSpPr>
            <a:spLocks noGrp="1"/>
          </p:cNvSpPr>
          <p:nvPr>
            <p:ph type="ctrTitle"/>
          </p:nvPr>
        </p:nvSpPr>
        <p:spPr>
          <a:xfrm>
            <a:off x="685800" y="1255437"/>
            <a:ext cx="7772400" cy="2345014"/>
          </a:xfrm>
        </p:spPr>
        <p:txBody>
          <a:bodyPr>
            <a:normAutofit/>
          </a:bodyPr>
          <a:lstStyle/>
          <a:p>
            <a:r>
              <a:rPr lang="en-US" dirty="0" smtClean="0"/>
              <a:t>Quilt Codes </a:t>
            </a:r>
            <a:br>
              <a:rPr lang="en-US" dirty="0" smtClean="0"/>
            </a:br>
            <a:r>
              <a:rPr lang="en-US" dirty="0" smtClean="0"/>
              <a:t>of the </a:t>
            </a:r>
            <a:br>
              <a:rPr lang="en-US" dirty="0" smtClean="0"/>
            </a:br>
            <a:r>
              <a:rPr lang="en-US" dirty="0" smtClean="0"/>
              <a:t>Underground Railroad</a:t>
            </a:r>
            <a:endParaRPr lang="en-US" dirty="0"/>
          </a:p>
        </p:txBody>
      </p:sp>
      <p:sp>
        <p:nvSpPr>
          <p:cNvPr id="3" name="Subtitle 2"/>
          <p:cNvSpPr>
            <a:spLocks noGrp="1"/>
          </p:cNvSpPr>
          <p:nvPr>
            <p:ph type="subTitle" idx="1"/>
          </p:nvPr>
        </p:nvSpPr>
        <p:spPr/>
        <p:txBody>
          <a:bodyPr/>
          <a:lstStyle/>
          <a:p>
            <a:r>
              <a:rPr lang="en-US" dirty="0" smtClean="0">
                <a:solidFill>
                  <a:schemeClr val="tx1"/>
                </a:solidFill>
              </a:rPr>
              <a:t>By Melinda Ackerman</a:t>
            </a:r>
          </a:p>
          <a:p>
            <a:r>
              <a:rPr lang="en-US" dirty="0" smtClean="0">
                <a:solidFill>
                  <a:schemeClr val="tx1"/>
                </a:solidFill>
              </a:rPr>
              <a:t>US History Project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Wagon Wheel Quilt</a:t>
            </a:r>
            <a:endParaRPr lang="en-US" dirty="0"/>
          </a:p>
        </p:txBody>
      </p:sp>
      <p:sp>
        <p:nvSpPr>
          <p:cNvPr id="3" name="Content Placeholder 2"/>
          <p:cNvSpPr>
            <a:spLocks noGrp="1"/>
          </p:cNvSpPr>
          <p:nvPr>
            <p:ph idx="1"/>
          </p:nvPr>
        </p:nvSpPr>
        <p:spPr/>
        <p:txBody>
          <a:bodyPr>
            <a:normAutofit/>
          </a:bodyPr>
          <a:lstStyle/>
          <a:p>
            <a:r>
              <a:rPr lang="en-US" sz="3000" dirty="0" smtClean="0"/>
              <a:t>The Wagon Wheel was the second quilt to be displayed on the fence. </a:t>
            </a:r>
          </a:p>
          <a:p>
            <a:pPr>
              <a:buNone/>
            </a:pPr>
            <a:endParaRPr lang="en-US" dirty="0" smtClean="0"/>
          </a:p>
        </p:txBody>
      </p:sp>
      <p:pic>
        <p:nvPicPr>
          <p:cNvPr id="4" name="Picture 3"/>
          <p:cNvPicPr/>
          <p:nvPr/>
        </p:nvPicPr>
        <p:blipFill>
          <a:blip r:embed="rId2"/>
          <a:srcRect/>
          <a:stretch>
            <a:fillRect/>
          </a:stretch>
        </p:blipFill>
        <p:spPr bwMode="auto">
          <a:xfrm>
            <a:off x="1152922" y="3236811"/>
            <a:ext cx="2769967" cy="3183747"/>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4503433" y="2539402"/>
            <a:ext cx="2904899" cy="227785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Bear’s Paw Quilt</a:t>
            </a:r>
            <a:endParaRPr lang="en-US" dirty="0"/>
          </a:p>
        </p:txBody>
      </p:sp>
      <p:sp>
        <p:nvSpPr>
          <p:cNvPr id="3" name="Content Placeholder 2"/>
          <p:cNvSpPr>
            <a:spLocks noGrp="1"/>
          </p:cNvSpPr>
          <p:nvPr>
            <p:ph idx="1"/>
          </p:nvPr>
        </p:nvSpPr>
        <p:spPr/>
        <p:txBody>
          <a:bodyPr>
            <a:normAutofit/>
          </a:bodyPr>
          <a:lstStyle/>
          <a:p>
            <a:r>
              <a:rPr lang="en-US" dirty="0" smtClean="0"/>
              <a:t>The Bear’s Paw quilt was the third quilt used to help prepare slaves for their journey to freedom. </a:t>
            </a:r>
          </a:p>
        </p:txBody>
      </p:sp>
      <p:pic>
        <p:nvPicPr>
          <p:cNvPr id="4" name="Picture 3"/>
          <p:cNvPicPr/>
          <p:nvPr/>
        </p:nvPicPr>
        <p:blipFill>
          <a:blip r:embed="rId2"/>
          <a:srcRect/>
          <a:stretch>
            <a:fillRect/>
          </a:stretch>
        </p:blipFill>
        <p:spPr bwMode="auto">
          <a:xfrm>
            <a:off x="3117036" y="2774637"/>
            <a:ext cx="4192520" cy="2926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Crossroads 	Quilt</a:t>
            </a:r>
            <a:endParaRPr lang="en-US" dirty="0"/>
          </a:p>
        </p:txBody>
      </p:sp>
      <p:sp>
        <p:nvSpPr>
          <p:cNvPr id="3" name="Content Placeholder 2"/>
          <p:cNvSpPr>
            <a:spLocks noGrp="1"/>
          </p:cNvSpPr>
          <p:nvPr>
            <p:ph idx="1"/>
          </p:nvPr>
        </p:nvSpPr>
        <p:spPr/>
        <p:txBody>
          <a:bodyPr/>
          <a:lstStyle/>
          <a:p>
            <a:pPr lvl="0"/>
            <a:r>
              <a:rPr lang="en-US" dirty="0" smtClean="0"/>
              <a:t>The crossroads quilt was the fourth quilt with symbolic meaning revealed to slaves planning to escape. </a:t>
            </a:r>
          </a:p>
        </p:txBody>
      </p:sp>
      <p:pic>
        <p:nvPicPr>
          <p:cNvPr id="4" name="Picture 3"/>
          <p:cNvPicPr/>
          <p:nvPr/>
        </p:nvPicPr>
        <p:blipFill>
          <a:blip r:embed="rId2"/>
          <a:srcRect/>
          <a:stretch>
            <a:fillRect/>
          </a:stretch>
        </p:blipFill>
        <p:spPr bwMode="auto">
          <a:xfrm>
            <a:off x="2857072" y="2789200"/>
            <a:ext cx="3281261" cy="333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 Cabin Quilt</a:t>
            </a:r>
            <a:endParaRPr lang="en-US" dirty="0"/>
          </a:p>
        </p:txBody>
      </p:sp>
      <p:sp>
        <p:nvSpPr>
          <p:cNvPr id="3" name="Content Placeholder 2"/>
          <p:cNvSpPr>
            <a:spLocks noGrp="1"/>
          </p:cNvSpPr>
          <p:nvPr>
            <p:ph idx="1"/>
          </p:nvPr>
        </p:nvSpPr>
        <p:spPr/>
        <p:txBody>
          <a:bodyPr>
            <a:normAutofit/>
          </a:bodyPr>
          <a:lstStyle/>
          <a:p>
            <a:r>
              <a:rPr lang="en-US" sz="3000" dirty="0" smtClean="0"/>
              <a:t>The log cabin block is the fifth quilt in the secret code. </a:t>
            </a:r>
          </a:p>
        </p:txBody>
      </p:sp>
      <p:pic>
        <p:nvPicPr>
          <p:cNvPr id="4" name="Picture 3"/>
          <p:cNvPicPr/>
          <p:nvPr/>
        </p:nvPicPr>
        <p:blipFill>
          <a:blip r:embed="rId2"/>
          <a:srcRect/>
          <a:stretch>
            <a:fillRect/>
          </a:stretch>
        </p:blipFill>
        <p:spPr bwMode="auto">
          <a:xfrm>
            <a:off x="2878681" y="2561935"/>
            <a:ext cx="3485429" cy="3564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Shoofly Quilt</a:t>
            </a:r>
            <a:endParaRPr lang="en-US" dirty="0"/>
          </a:p>
        </p:txBody>
      </p:sp>
      <p:sp>
        <p:nvSpPr>
          <p:cNvPr id="3" name="Content Placeholder 2"/>
          <p:cNvSpPr>
            <a:spLocks noGrp="1"/>
          </p:cNvSpPr>
          <p:nvPr>
            <p:ph idx="1"/>
          </p:nvPr>
        </p:nvSpPr>
        <p:spPr/>
        <p:txBody>
          <a:bodyPr/>
          <a:lstStyle/>
          <a:p>
            <a:r>
              <a:rPr lang="en-US" dirty="0" smtClean="0"/>
              <a:t>The shoofly represents an actual person who might have helped escaping slaves. His responsibility was to secretly aid and harbor fugitives. </a:t>
            </a:r>
            <a:endParaRPr lang="en-US" dirty="0"/>
          </a:p>
        </p:txBody>
      </p:sp>
      <p:pic>
        <p:nvPicPr>
          <p:cNvPr id="4" name="Picture 3"/>
          <p:cNvPicPr/>
          <p:nvPr/>
        </p:nvPicPr>
        <p:blipFill>
          <a:blip r:embed="rId2"/>
          <a:srcRect/>
          <a:stretch>
            <a:fillRect/>
          </a:stretch>
        </p:blipFill>
        <p:spPr bwMode="auto">
          <a:xfrm>
            <a:off x="3661255" y="3366339"/>
            <a:ext cx="2547634" cy="309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Bow Tie Quilt</a:t>
            </a:r>
            <a:endParaRPr lang="en-US" dirty="0"/>
          </a:p>
        </p:txBody>
      </p:sp>
      <p:sp>
        <p:nvSpPr>
          <p:cNvPr id="3" name="Content Placeholder 2"/>
          <p:cNvSpPr>
            <a:spLocks noGrp="1"/>
          </p:cNvSpPr>
          <p:nvPr>
            <p:ph idx="1"/>
          </p:nvPr>
        </p:nvSpPr>
        <p:spPr/>
        <p:txBody>
          <a:bodyPr>
            <a:normAutofit/>
          </a:bodyPr>
          <a:lstStyle/>
          <a:p>
            <a:r>
              <a:rPr lang="en-US" sz="3000" dirty="0" smtClean="0"/>
              <a:t>The Bow Tie quilt was the seventh quilt displayed on the fence to teach slaves how to escape to freedom. </a:t>
            </a:r>
          </a:p>
        </p:txBody>
      </p:sp>
      <p:pic>
        <p:nvPicPr>
          <p:cNvPr id="4" name="Picture 3"/>
          <p:cNvPicPr/>
          <p:nvPr/>
        </p:nvPicPr>
        <p:blipFill>
          <a:blip r:embed="rId2"/>
          <a:srcRect/>
          <a:stretch>
            <a:fillRect/>
          </a:stretch>
        </p:blipFill>
        <p:spPr bwMode="auto">
          <a:xfrm>
            <a:off x="2918154" y="3026303"/>
            <a:ext cx="2613402" cy="340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Flying Geese Quilt</a:t>
            </a:r>
            <a:endParaRPr lang="en-US" dirty="0"/>
          </a:p>
        </p:txBody>
      </p:sp>
      <p:sp>
        <p:nvSpPr>
          <p:cNvPr id="3" name="Content Placeholder 2"/>
          <p:cNvSpPr>
            <a:spLocks noGrp="1"/>
          </p:cNvSpPr>
          <p:nvPr>
            <p:ph idx="1"/>
          </p:nvPr>
        </p:nvSpPr>
        <p:spPr/>
        <p:txBody>
          <a:bodyPr/>
          <a:lstStyle/>
          <a:p>
            <a:r>
              <a:rPr lang="en-US" dirty="0" smtClean="0"/>
              <a:t>The Flying Geese quilt is the eighth quilt in the code. </a:t>
            </a:r>
            <a:endParaRPr lang="en-US" dirty="0"/>
          </a:p>
        </p:txBody>
      </p:sp>
      <p:pic>
        <p:nvPicPr>
          <p:cNvPr id="4" name="Picture 3"/>
          <p:cNvPicPr/>
          <p:nvPr/>
        </p:nvPicPr>
        <p:blipFill>
          <a:blip r:embed="rId2"/>
          <a:srcRect/>
          <a:stretch>
            <a:fillRect/>
          </a:stretch>
        </p:blipFill>
        <p:spPr bwMode="auto">
          <a:xfrm>
            <a:off x="2499505" y="2408443"/>
            <a:ext cx="4104495" cy="29678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Drunkard’s Path Quilt</a:t>
            </a:r>
            <a:endParaRPr lang="en-US" dirty="0"/>
          </a:p>
        </p:txBody>
      </p:sp>
      <p:sp>
        <p:nvSpPr>
          <p:cNvPr id="3" name="Content Placeholder 2"/>
          <p:cNvSpPr>
            <a:spLocks noGrp="1"/>
          </p:cNvSpPr>
          <p:nvPr>
            <p:ph idx="1"/>
          </p:nvPr>
        </p:nvSpPr>
        <p:spPr/>
        <p:txBody>
          <a:bodyPr>
            <a:normAutofit/>
          </a:bodyPr>
          <a:lstStyle/>
          <a:p>
            <a:r>
              <a:rPr lang="en-US" sz="3000" dirty="0" smtClean="0"/>
              <a:t>The Drunkard’s Path quilt is the ninth patter of the secret code. </a:t>
            </a:r>
          </a:p>
        </p:txBody>
      </p:sp>
      <p:pic>
        <p:nvPicPr>
          <p:cNvPr id="4" name="Picture 3"/>
          <p:cNvPicPr/>
          <p:nvPr/>
        </p:nvPicPr>
        <p:blipFill>
          <a:blip r:embed="rId2"/>
          <a:srcRect/>
          <a:stretch>
            <a:fillRect/>
          </a:stretch>
        </p:blipFill>
        <p:spPr bwMode="auto">
          <a:xfrm>
            <a:off x="3052959" y="2864554"/>
            <a:ext cx="2901929" cy="3556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North Star Quilt</a:t>
            </a:r>
            <a:endParaRPr lang="en-US" dirty="0"/>
          </a:p>
        </p:txBody>
      </p:sp>
      <p:sp>
        <p:nvSpPr>
          <p:cNvPr id="3" name="Content Placeholder 2"/>
          <p:cNvSpPr>
            <a:spLocks noGrp="1"/>
          </p:cNvSpPr>
          <p:nvPr>
            <p:ph idx="1"/>
          </p:nvPr>
        </p:nvSpPr>
        <p:spPr/>
        <p:txBody>
          <a:bodyPr/>
          <a:lstStyle/>
          <a:p>
            <a:r>
              <a:rPr lang="en-US" dirty="0" smtClean="0"/>
              <a:t>North Star Quilt is the tenth quilt in the secret code. </a:t>
            </a:r>
          </a:p>
          <a:p>
            <a:pPr>
              <a:buNone/>
            </a:pPr>
            <a:endParaRPr lang="en-US" dirty="0"/>
          </a:p>
        </p:txBody>
      </p:sp>
      <p:pic>
        <p:nvPicPr>
          <p:cNvPr id="4" name="Picture 3"/>
          <p:cNvPicPr/>
          <p:nvPr/>
        </p:nvPicPr>
        <p:blipFill>
          <a:blip r:embed="rId2"/>
          <a:srcRect/>
          <a:stretch>
            <a:fillRect/>
          </a:stretch>
        </p:blipFill>
        <p:spPr bwMode="auto">
          <a:xfrm>
            <a:off x="2473349" y="2285999"/>
            <a:ext cx="3072317" cy="384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23608"/>
            <a:ext cx="8229600" cy="1143000"/>
          </a:xfrm>
        </p:spPr>
        <p:txBody>
          <a:bodyPr/>
          <a:lstStyle/>
          <a:p>
            <a:r>
              <a:rPr lang="en-US" dirty="0" smtClean="0"/>
              <a:t>IT IS ALL A </a:t>
            </a:r>
            <a:r>
              <a:rPr lang="en-US" sz="6600" dirty="0" smtClean="0"/>
              <a:t>LIE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34" presetClass="emph" presetSubtype="0" fill="hold" grpId="2" nodeType="after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2"/>
                                        </p:tgtEl>
                                        <p:attrNameLst>
                                          <p:attrName>ppt_x</p:attrName>
                                          <p:attrName>ppt_y</p:attrName>
                                        </p:attrNameLst>
                                      </p:cBhvr>
                                    </p:animMotion>
                                    <p:animRot by="1500000">
                                      <p:cBhvr>
                                        <p:cTn id="17" dur="125" fill="hold">
                                          <p:stCondLst>
                                            <p:cond delay="0"/>
                                          </p:stCondLst>
                                        </p:cTn>
                                        <p:tgtEl>
                                          <p:spTgt spid="2"/>
                                        </p:tgtEl>
                                        <p:attrNameLst>
                                          <p:attrName>r</p:attrName>
                                        </p:attrNameLst>
                                      </p:cBhvr>
                                    </p:animRot>
                                    <p:animRot by="-1500000">
                                      <p:cBhvr>
                                        <p:cTn id="18" dur="125" fill="hold">
                                          <p:stCondLst>
                                            <p:cond delay="125"/>
                                          </p:stCondLst>
                                        </p:cTn>
                                        <p:tgtEl>
                                          <p:spTgt spid="2"/>
                                        </p:tgtEl>
                                        <p:attrNameLst>
                                          <p:attrName>r</p:attrName>
                                        </p:attrNameLst>
                                      </p:cBhvr>
                                    </p:animRot>
                                    <p:animRot by="-1500000">
                                      <p:cBhvr>
                                        <p:cTn id="19" dur="125" fill="hold">
                                          <p:stCondLst>
                                            <p:cond delay="250"/>
                                          </p:stCondLst>
                                        </p:cTn>
                                        <p:tgtEl>
                                          <p:spTgt spid="2"/>
                                        </p:tgtEl>
                                        <p:attrNameLst>
                                          <p:attrName>r</p:attrName>
                                        </p:attrNameLst>
                                      </p:cBhvr>
                                    </p:animRot>
                                    <p:animRot by="1500000">
                                      <p:cBhvr>
                                        <p:cTn id="20" dur="125" fill="hold">
                                          <p:stCondLst>
                                            <p:cond delay="375"/>
                                          </p:stCondLst>
                                        </p:cTn>
                                        <p:tgtEl>
                                          <p:spTgt spid="2"/>
                                        </p:tgtEl>
                                        <p:attrNameLst>
                                          <p:attrName>r</p:attrName>
                                        </p:attrNameLst>
                                      </p:cBhvr>
                                    </p:animRot>
                                  </p:childTnLst>
                                </p:cTn>
                              </p:par>
                            </p:childTnLst>
                          </p:cTn>
                        </p:par>
                        <p:par>
                          <p:cTn id="21" fill="hold">
                            <p:stCondLst>
                              <p:cond delay="3100"/>
                            </p:stCondLst>
                            <p:childTnLst>
                              <p:par>
                                <p:cTn id="22" presetID="15" presetClass="emph" presetSubtype="0" grpId="0" nodeType="afterEffect">
                                  <p:stCondLst>
                                    <p:cond delay="0"/>
                                  </p:stCondLst>
                                  <p:iterate type="lt">
                                    <p:tmAbs val="25"/>
                                  </p:iterate>
                                  <p:childTnLst>
                                    <p:set>
                                      <p:cBhvr override="childStyle">
                                        <p:cTn id="23" dur="indefinite"/>
                                        <p:tgtEl>
                                          <p:spTgt spid="2"/>
                                        </p:tgtEl>
                                        <p:attrNameLst>
                                          <p:attrName>style.fontWeight</p:attrName>
                                        </p:attrNameLst>
                                      </p:cBhvr>
                                      <p:to>
                                        <p:strVal val="bold"/>
                                      </p:to>
                                    </p:set>
                                  </p:childTnLst>
                                </p:cTn>
                              </p:par>
                            </p:childTnLst>
                          </p:cTn>
                        </p:par>
                        <p:par>
                          <p:cTn id="24" fill="hold">
                            <p:stCondLst>
                              <p:cond delay="3425"/>
                            </p:stCondLst>
                            <p:childTnLst>
                              <p:par>
                                <p:cTn id="25" presetID="2" presetClass="exit" presetSubtype="4" accel="50000" decel="50000" fill="hold" grpId="3" nodeType="afterEffect">
                                  <p:stCondLst>
                                    <p:cond delay="0"/>
                                  </p:stCondLst>
                                  <p:iterate type="lt">
                                    <p:tmPct val="0"/>
                                  </p:iterate>
                                  <p:childTnLst>
                                    <p:anim calcmode="lin" valueType="num">
                                      <p:cBhvr additive="base">
                                        <p:cTn id="26" dur="500"/>
                                        <p:tgtEl>
                                          <p:spTgt spid="2"/>
                                        </p:tgtEl>
                                        <p:attrNameLst>
                                          <p:attrName>ppt_x</p:attrName>
                                        </p:attrNameLst>
                                      </p:cBhvr>
                                      <p:tavLst>
                                        <p:tav tm="0">
                                          <p:val>
                                            <p:strVal val="ppt_x"/>
                                          </p:val>
                                        </p:tav>
                                        <p:tav tm="100000">
                                          <p:val>
                                            <p:strVal val="ppt_x"/>
                                          </p:val>
                                        </p:tav>
                                      </p:tavLst>
                                    </p:anim>
                                    <p:anim calcmode="lin" valueType="num">
                                      <p:cBhvr additive="base">
                                        <p:cTn id="27" dur="500"/>
                                        <p:tgtEl>
                                          <p:spTgt spid="2"/>
                                        </p:tgtEl>
                                        <p:attrNameLst>
                                          <p:attrName>ppt_y</p:attrName>
                                        </p:attrNameLst>
                                      </p:cBhvr>
                                      <p:tavLst>
                                        <p:tav tm="0">
                                          <p:val>
                                            <p:strVal val="ppt_y"/>
                                          </p:val>
                                        </p:tav>
                                        <p:tav tm="100000">
                                          <p:val>
                                            <p:strVal val="1+ppt_h/2"/>
                                          </p:val>
                                        </p:tav>
                                      </p:tavLst>
                                    </p:anim>
                                    <p:set>
                                      <p:cBhvr>
                                        <p:cTn id="2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Underground Railroad?</a:t>
            </a:r>
            <a:endParaRPr lang="en-US" dirty="0"/>
          </a:p>
        </p:txBody>
      </p:sp>
      <p:sp>
        <p:nvSpPr>
          <p:cNvPr id="3" name="Content Placeholder 2"/>
          <p:cNvSpPr>
            <a:spLocks noGrp="1"/>
          </p:cNvSpPr>
          <p:nvPr>
            <p:ph idx="1"/>
          </p:nvPr>
        </p:nvSpPr>
        <p:spPr/>
        <p:txBody>
          <a:bodyPr/>
          <a:lstStyle/>
          <a:p>
            <a:r>
              <a:rPr lang="en-US" dirty="0" smtClean="0"/>
              <a:t>The name of the secret route slaves took to escape to the north</a:t>
            </a:r>
          </a:p>
          <a:p>
            <a:r>
              <a:rPr lang="en-US" dirty="0" smtClean="0"/>
              <a:t>Harriet Tubman was the most well-known conductor</a:t>
            </a:r>
          </a:p>
          <a:p>
            <a:r>
              <a:rPr lang="en-US" dirty="0" smtClean="0"/>
              <a:t>She was an escaped slave who helped over 300 slaves escape.</a:t>
            </a:r>
          </a:p>
          <a:p>
            <a:r>
              <a:rPr lang="en-US" dirty="0" smtClean="0"/>
              <a:t>She made 19 trips</a:t>
            </a:r>
            <a:endParaRPr lang="en-US" dirty="0"/>
          </a:p>
        </p:txBody>
      </p:sp>
      <p:pic>
        <p:nvPicPr>
          <p:cNvPr id="4" name="Picture 3">
            <a:hlinkClick r:id="rId2"/>
          </p:cNvPr>
          <p:cNvPicPr>
            <a:picLocks noChangeAspect="1"/>
          </p:cNvPicPr>
          <p:nvPr/>
        </p:nvPicPr>
        <p:blipFill>
          <a:blip r:embed="rId3"/>
          <a:stretch>
            <a:fillRect/>
          </a:stretch>
        </p:blipFill>
        <p:spPr>
          <a:xfrm>
            <a:off x="4254560" y="4297363"/>
            <a:ext cx="1596458" cy="23973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least 15 contradictory versions of the Code were circulating by 2005. </a:t>
            </a:r>
          </a:p>
          <a:p>
            <a:r>
              <a:rPr lang="en-US" dirty="0" smtClean="0"/>
              <a:t>Some claim the Code as part of their family oral history, but none can point to an ancestor who used it to escape to the North or even participated in the Underground Railroad </a:t>
            </a:r>
          </a:p>
          <a:p>
            <a:r>
              <a:rPr lang="en-US" dirty="0" smtClean="0"/>
              <a:t>Firsthand accounts of fugitive slaves and Underground Railroad participants detail many ways of conveying messages but never mention using quilts, </a:t>
            </a:r>
          </a:p>
          <a:p>
            <a:r>
              <a:rPr lang="en-US" dirty="0" smtClean="0"/>
              <a:t>details of the Code are incompatible with documented evidence of the Underground Railroad, slave living conditions, </a:t>
            </a:r>
            <a:r>
              <a:rPr lang="en-US" dirty="0" err="1" smtClean="0"/>
              <a:t>quiltmaking</a:t>
            </a:r>
            <a:r>
              <a:rPr lang="en-US" dirty="0" smtClean="0"/>
              <a:t>, and African culture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8570"/>
            <a:ext cx="8229600" cy="5527594"/>
          </a:xfrm>
        </p:spPr>
        <p:txBody>
          <a:bodyPr>
            <a:normAutofit/>
          </a:bodyPr>
          <a:lstStyle/>
          <a:p>
            <a:r>
              <a:rPr lang="en-US" dirty="0" smtClean="0"/>
              <a:t>the Code includes quilt patterns known to have originated in the 1930s</a:t>
            </a:r>
          </a:p>
          <a:p>
            <a:r>
              <a:rPr lang="en-US" dirty="0" smtClean="0"/>
              <a:t>Some say certain patterns are derived from African symbols, the messages the Code assigns to them conflict with the meanings the symbols have in Africa </a:t>
            </a:r>
          </a:p>
          <a:p>
            <a:r>
              <a:rPr lang="en-US" dirty="0" smtClean="0"/>
              <a:t>The earliest mention of a "quilt code" is a brief statement in a 1987 feminist video:  ”quilts were hung outside Underground Railroad safe houses.” (No source is given for the assertion)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0172"/>
            <a:ext cx="8229600" cy="5585991"/>
          </a:xfrm>
        </p:spPr>
        <p:txBody>
          <a:bodyPr>
            <a:normAutofit/>
          </a:bodyPr>
          <a:lstStyle/>
          <a:p>
            <a:endParaRPr lang="en-US" dirty="0" smtClean="0"/>
          </a:p>
          <a:p>
            <a:r>
              <a:rPr lang="en-US" dirty="0" smtClean="0"/>
              <a:t>Sweet Clara and the Freedom Quilt, a children’s fiction book</a:t>
            </a:r>
          </a:p>
          <a:p>
            <a:r>
              <a:rPr lang="en-US" dirty="0" err="1" smtClean="0"/>
              <a:t>Ozella</a:t>
            </a:r>
            <a:r>
              <a:rPr lang="en-US" dirty="0" smtClean="0"/>
              <a:t> Williams used her own version of a "quilt code" to sell quilts in a Charleston, South Carolina tourist mall. </a:t>
            </a:r>
          </a:p>
          <a:p>
            <a:r>
              <a:rPr lang="en-US" i="1" dirty="0" smtClean="0"/>
              <a:t>Hidden In Plain View</a:t>
            </a:r>
            <a:r>
              <a:rPr lang="en-US" dirty="0" smtClean="0"/>
              <a:t>, was published after </a:t>
            </a:r>
            <a:r>
              <a:rPr lang="en-US" dirty="0" err="1" smtClean="0"/>
              <a:t>Williams's</a:t>
            </a:r>
            <a:r>
              <a:rPr lang="en-US" dirty="0" smtClean="0"/>
              <a:t> death, and was promoted by Oprah Winfrey </a:t>
            </a:r>
          </a:p>
          <a:p>
            <a:r>
              <a:rPr lang="en-US" dirty="0" smtClean="0"/>
              <a:t>Used to make a profit</a:t>
            </a:r>
            <a:endParaRPr lang="en-US" dirty="0"/>
          </a:p>
        </p:txBody>
      </p:sp>
      <p:pic>
        <p:nvPicPr>
          <p:cNvPr id="4" name="Picture 3"/>
          <p:cNvPicPr>
            <a:picLocks noChangeAspect="1"/>
          </p:cNvPicPr>
          <p:nvPr/>
        </p:nvPicPr>
        <p:blipFill>
          <a:blip r:embed="rId2"/>
          <a:stretch>
            <a:fillRect/>
          </a:stretch>
        </p:blipFill>
        <p:spPr>
          <a:xfrm>
            <a:off x="7206455" y="945444"/>
            <a:ext cx="1052867" cy="1299633"/>
          </a:xfrm>
          <a:prstGeom prst="rect">
            <a:avLst/>
          </a:prstGeom>
        </p:spPr>
      </p:pic>
      <p:pic>
        <p:nvPicPr>
          <p:cNvPr id="5" name="Picture 4"/>
          <p:cNvPicPr>
            <a:picLocks noChangeAspect="1"/>
          </p:cNvPicPr>
          <p:nvPr/>
        </p:nvPicPr>
        <p:blipFill>
          <a:blip r:embed="rId3"/>
          <a:stretch>
            <a:fillRect/>
          </a:stretch>
        </p:blipFill>
        <p:spPr>
          <a:xfrm>
            <a:off x="6738056" y="4868334"/>
            <a:ext cx="1989666" cy="198966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3170"/>
            <a:ext cx="8229600" cy="5512994"/>
          </a:xfrm>
        </p:spPr>
        <p:txBody>
          <a:bodyPr/>
          <a:lstStyle/>
          <a:p>
            <a:r>
              <a:rPr lang="en-US" dirty="0" smtClean="0"/>
              <a:t>no historian has ever supported the Code</a:t>
            </a:r>
          </a:p>
          <a:p>
            <a:r>
              <a:rPr lang="en-US" dirty="0" smtClean="0"/>
              <a:t>by 2001 elementary and secondary schools were teaching it as historical fact. </a:t>
            </a:r>
          </a:p>
          <a:p>
            <a:r>
              <a:rPr lang="en-US" dirty="0" smtClean="0"/>
              <a:t>after scholars pointed out numerous discrepancies between the Code and documented Underground Railroad history, earlier supporters of the Code began distancing themselves from its claims.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Underground Railroad is a powerful element in our trouble American past with slavery. </a:t>
            </a:r>
          </a:p>
          <a:p>
            <a:r>
              <a:rPr lang="en-US" dirty="0" smtClean="0"/>
              <a:t>Harriet Tubman and the many others who risked their lives so 100,000 or more slaves could live free in the North and Canada is vital to our history. </a:t>
            </a:r>
          </a:p>
          <a:p>
            <a:r>
              <a:rPr lang="en-US" dirty="0" smtClean="0"/>
              <a:t>Unfortunately, the myth of the Quilt Code is persistent in our collective story telling and has become fact. </a:t>
            </a:r>
          </a:p>
          <a:p>
            <a:r>
              <a:rPr lang="en-US" dirty="0" smtClean="0"/>
              <a:t>What we should be teaching adults and children is the truth, and specifically, that slaves didn't use quilt patterns - they used their own wits and bodies to fight their way to freedom</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4562"/>
            <a:ext cx="8229600" cy="5381601"/>
          </a:xfrm>
        </p:spPr>
        <p:txBody>
          <a:bodyPr>
            <a:normAutofit/>
          </a:bodyPr>
          <a:lstStyle/>
          <a:p>
            <a:r>
              <a:rPr lang="en-US" sz="2700" dirty="0" smtClean="0"/>
              <a:t>by dressing the story up all cute and pretty with quilt patterns and kindly folks who used them to guide runaways to freedom - then we don't have to talk about the realities of slavery, and of running away </a:t>
            </a:r>
          </a:p>
          <a:p>
            <a:r>
              <a:rPr lang="en-US" sz="2700" dirty="0" smtClean="0"/>
              <a:t>No one needs myths as a substitute for history, nor as a way to explain the complications of history. There is plenty of the real stuff out there, waiting to be exposed and taught to everyone </a:t>
            </a:r>
            <a:endParaRPr lang="en-US" sz="27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i="1" dirty="0" smtClean="0"/>
              <a:t>Appalachian Mountains</a:t>
            </a:r>
            <a:r>
              <a:rPr lang="en-US" dirty="0" smtClean="0"/>
              <a:t>. Digital image. </a:t>
            </a:r>
            <a:r>
              <a:rPr lang="en-US" i="1" dirty="0" smtClean="0"/>
              <a:t>Explorations</a:t>
            </a:r>
            <a:r>
              <a:rPr lang="en-US" dirty="0" smtClean="0"/>
              <a:t>. </a:t>
            </a:r>
            <a:r>
              <a:rPr lang="en-US" dirty="0" err="1" smtClean="0"/>
              <a:t>N.p</a:t>
            </a:r>
            <a:r>
              <a:rPr lang="en-US" dirty="0" smtClean="0"/>
              <a:t>., 2013. Web. 16 Feb. 2013. </a:t>
            </a:r>
            <a:r>
              <a:rPr lang="en-US" dirty="0" smtClean="0">
                <a:hlinkClick r:id="rId2"/>
              </a:rPr>
              <a:t>http://tcdsbstaff.ednet.ns.ca/asaulnier/Atlantic%20Canada%20Studies%209/Explorations%20Answers%20p%2025%2026.html</a:t>
            </a:r>
            <a:r>
              <a:rPr lang="en-US" dirty="0" smtClean="0"/>
              <a:t>.</a:t>
            </a:r>
          </a:p>
          <a:p>
            <a:pPr>
              <a:buNone/>
            </a:pPr>
            <a:r>
              <a:rPr lang="en-US" dirty="0" smtClean="0"/>
              <a:t>Burns, Eleanor, and Sue Bouchard. </a:t>
            </a:r>
            <a:r>
              <a:rPr lang="en-US" i="1" dirty="0" smtClean="0"/>
              <a:t>Underground Railroad Sampler</a:t>
            </a:r>
            <a:r>
              <a:rPr lang="en-US" dirty="0" smtClean="0"/>
              <a:t>. San Marcos, CA: Quilt in a Day, 2003. Print. </a:t>
            </a:r>
          </a:p>
          <a:p>
            <a:pPr>
              <a:buNone/>
            </a:pPr>
            <a:r>
              <a:rPr lang="en-US" dirty="0" err="1" smtClean="0"/>
              <a:t>Fellner</a:t>
            </a:r>
            <a:r>
              <a:rPr lang="en-US" dirty="0" smtClean="0"/>
              <a:t>, Leigh. "Quilt History." </a:t>
            </a:r>
            <a:r>
              <a:rPr lang="en-US" i="1" dirty="0" smtClean="0"/>
              <a:t>Quilt History</a:t>
            </a:r>
            <a:r>
              <a:rPr lang="en-US" dirty="0" smtClean="0"/>
              <a:t>. Hart Cottage Quilts, 2013. Web. 12 Feb. 2013. &lt;http://</a:t>
            </a:r>
            <a:r>
              <a:rPr lang="en-US" dirty="0" err="1" smtClean="0"/>
              <a:t>www.ugrrquilt.hartcottagequilts.com</a:t>
            </a:r>
            <a:r>
              <a:rPr lang="en-US" dirty="0" smtClean="0"/>
              <a:t>/&gt;. </a:t>
            </a:r>
          </a:p>
          <a:p>
            <a:pPr>
              <a:buNone/>
            </a:pPr>
            <a:r>
              <a:rPr lang="en-US" dirty="0" smtClean="0"/>
              <a:t>“Harriet Tubman and the Underground Railroad.” 2013. </a:t>
            </a:r>
            <a:r>
              <a:rPr lang="en-US" i="1" dirty="0" smtClean="0"/>
              <a:t>The History Channel website. Mar 12 2013, 12:27 </a:t>
            </a:r>
            <a:r>
              <a:rPr lang="en-US" i="1" dirty="0" err="1" smtClean="0">
                <a:hlinkClick r:id="rId3"/>
              </a:rPr>
              <a:t>http://www.history.comhttp://www.history.com/shows/america-the-story-of-us/videos/harriet-tubman-and-the-underground-railroad</a:t>
            </a:r>
            <a:r>
              <a:rPr lang="en-US" i="1" dirty="0" err="1" smtClean="0"/>
              <a:t>.</a:t>
            </a:r>
            <a:r>
              <a:rPr lang="en-US" i="1" dirty="0" smtClean="0"/>
              <a:t> </a:t>
            </a:r>
          </a:p>
          <a:p>
            <a:pPr>
              <a:buNone/>
            </a:pPr>
            <a:r>
              <a:rPr lang="en-US" dirty="0" smtClean="0"/>
              <a:t>Larson, Kate Clifford. "Re: Question??? Who Used &amp; How Were Quilts Used?" </a:t>
            </a:r>
            <a:r>
              <a:rPr lang="en-US" i="1" dirty="0" smtClean="0"/>
              <a:t>Re: Question??? Who Used &amp; How Were Quilts Used?</a:t>
            </a:r>
            <a:r>
              <a:rPr lang="en-US" dirty="0" smtClean="0"/>
              <a:t> </a:t>
            </a:r>
            <a:r>
              <a:rPr lang="en-US" dirty="0" err="1" smtClean="0"/>
              <a:t>N.p</a:t>
            </a:r>
            <a:r>
              <a:rPr lang="en-US" dirty="0" smtClean="0"/>
              <a:t>., 13 July 2004. Web. 25 Feb. 2013. &lt;http://www.afrigeneas.com/forum-ugrr/index.cgi/md/read/id/278&gt;.</a:t>
            </a:r>
          </a:p>
          <a:p>
            <a:pPr>
              <a:buNone/>
            </a:pPr>
            <a:r>
              <a:rPr lang="en-US" dirty="0" smtClean="0"/>
              <a:t>"Underground Railroad Quilt Guide." </a:t>
            </a:r>
            <a:r>
              <a:rPr lang="en-US" i="1" dirty="0" smtClean="0"/>
              <a:t>Really Good Stuff</a:t>
            </a:r>
            <a:r>
              <a:rPr lang="en-US" dirty="0" smtClean="0"/>
              <a:t>. Really Good Stuff, 2005. Web. 12 Feb. 2013. &lt;http://page.reallygoodstuff.com/pdfs/154227.pdf&gt;. </a:t>
            </a:r>
          </a:p>
          <a:p>
            <a:pPr>
              <a:buNone/>
            </a:pPr>
            <a:endParaRPr lang="en-US" dirty="0" smtClean="0"/>
          </a:p>
          <a:p>
            <a:pPr>
              <a:buNone/>
            </a:pPr>
            <a:endParaRPr lang="en-US" i="1"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45000"/>
            <a:ext cx="8229600" cy="1681163"/>
          </a:xfrm>
        </p:spPr>
        <p:txBody>
          <a:bodyPr/>
          <a:lstStyle/>
          <a:p>
            <a:r>
              <a:rPr lang="en-US" dirty="0" smtClean="0"/>
              <a:t>Estimates are that as many as 100,000 people escaped between the Revolutionary War and the Civil War.</a:t>
            </a:r>
            <a:endParaRPr lang="en-US" dirty="0"/>
          </a:p>
        </p:txBody>
      </p:sp>
      <p:pic>
        <p:nvPicPr>
          <p:cNvPr id="4" name="Picture 3"/>
          <p:cNvPicPr>
            <a:picLocks noChangeAspect="1"/>
          </p:cNvPicPr>
          <p:nvPr/>
        </p:nvPicPr>
        <p:blipFill>
          <a:blip r:embed="rId2"/>
          <a:stretch>
            <a:fillRect/>
          </a:stretch>
        </p:blipFill>
        <p:spPr>
          <a:xfrm>
            <a:off x="695760" y="0"/>
            <a:ext cx="7620000" cy="4445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Quilts</a:t>
            </a:r>
            <a:endParaRPr lang="en-US" dirty="0"/>
          </a:p>
        </p:txBody>
      </p:sp>
      <p:sp>
        <p:nvSpPr>
          <p:cNvPr id="3" name="Content Placeholder 2"/>
          <p:cNvSpPr>
            <a:spLocks noGrp="1"/>
          </p:cNvSpPr>
          <p:nvPr>
            <p:ph idx="1"/>
          </p:nvPr>
        </p:nvSpPr>
        <p:spPr/>
        <p:txBody>
          <a:bodyPr/>
          <a:lstStyle/>
          <a:p>
            <a:r>
              <a:rPr lang="en-US" dirty="0" smtClean="0"/>
              <a:t>People who worked and traveled on the Railroad used secret codes to learn the routes from one safe place to the next.</a:t>
            </a:r>
          </a:p>
          <a:p>
            <a:r>
              <a:rPr lang="en-US" dirty="0" smtClean="0"/>
              <a:t>Quilt samplers were used to teach slaves the code.</a:t>
            </a:r>
          </a:p>
          <a:p>
            <a:pPr>
              <a:buNone/>
            </a:pPr>
            <a:endParaRPr lang="en-US" dirty="0"/>
          </a:p>
        </p:txBody>
      </p:sp>
      <p:pic>
        <p:nvPicPr>
          <p:cNvPr id="4" name="Picture 3"/>
          <p:cNvPicPr>
            <a:picLocks noChangeAspect="1"/>
          </p:cNvPicPr>
          <p:nvPr/>
        </p:nvPicPr>
        <p:blipFill>
          <a:blip r:embed="rId2"/>
          <a:stretch>
            <a:fillRect/>
          </a:stretch>
        </p:blipFill>
        <p:spPr>
          <a:xfrm>
            <a:off x="3391643" y="3776903"/>
            <a:ext cx="2806700" cy="2895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Code</a:t>
            </a:r>
            <a:endParaRPr lang="en-US" dirty="0"/>
          </a:p>
        </p:txBody>
      </p:sp>
      <p:sp>
        <p:nvSpPr>
          <p:cNvPr id="3" name="Content Placeholder 2"/>
          <p:cNvSpPr>
            <a:spLocks noGrp="1"/>
          </p:cNvSpPr>
          <p:nvPr>
            <p:ph idx="1"/>
          </p:nvPr>
        </p:nvSpPr>
        <p:spPr/>
        <p:txBody>
          <a:bodyPr/>
          <a:lstStyle/>
          <a:p>
            <a:r>
              <a:rPr lang="en-US" dirty="0" smtClean="0"/>
              <a:t>Monkey Wrench:</a:t>
            </a:r>
          </a:p>
          <a:p>
            <a:endParaRPr lang="en-US" dirty="0" smtClean="0"/>
          </a:p>
          <a:p>
            <a:r>
              <a:rPr lang="en-US" dirty="0" smtClean="0"/>
              <a:t>Wagon Wheel:</a:t>
            </a:r>
          </a:p>
          <a:p>
            <a:endParaRPr lang="en-US" dirty="0" smtClean="0"/>
          </a:p>
          <a:p>
            <a:r>
              <a:rPr lang="en-US" dirty="0" smtClean="0"/>
              <a:t>The Bear’s Paw: </a:t>
            </a:r>
          </a:p>
          <a:p>
            <a:endParaRPr lang="en-US" dirty="0" smtClean="0"/>
          </a:p>
          <a:p>
            <a:r>
              <a:rPr lang="en-US" dirty="0" smtClean="0"/>
              <a:t>The Crossroads: </a:t>
            </a:r>
          </a:p>
          <a:p>
            <a:endParaRPr lang="en-US" dirty="0" smtClean="0"/>
          </a:p>
          <a:p>
            <a:endParaRPr lang="en-US" dirty="0"/>
          </a:p>
        </p:txBody>
      </p:sp>
      <p:pic>
        <p:nvPicPr>
          <p:cNvPr id="4" name="Picture 3"/>
          <p:cNvPicPr/>
          <p:nvPr/>
        </p:nvPicPr>
        <p:blipFill>
          <a:blip r:embed="rId2"/>
          <a:srcRect/>
          <a:stretch>
            <a:fillRect/>
          </a:stretch>
        </p:blipFill>
        <p:spPr bwMode="auto">
          <a:xfrm>
            <a:off x="3979193" y="1600200"/>
            <a:ext cx="814572" cy="808075"/>
          </a:xfrm>
          <a:prstGeom prst="rect">
            <a:avLst/>
          </a:prstGeom>
          <a:noFill/>
        </p:spPr>
      </p:pic>
      <p:pic>
        <p:nvPicPr>
          <p:cNvPr id="5" name="Picture 4"/>
          <p:cNvPicPr/>
          <p:nvPr/>
        </p:nvPicPr>
        <p:blipFill>
          <a:blip r:embed="rId3"/>
          <a:srcRect/>
          <a:stretch>
            <a:fillRect/>
          </a:stretch>
        </p:blipFill>
        <p:spPr bwMode="auto">
          <a:xfrm>
            <a:off x="3979193" y="2668678"/>
            <a:ext cx="814572" cy="818707"/>
          </a:xfrm>
          <a:prstGeom prst="rect">
            <a:avLst/>
          </a:prstGeom>
          <a:noFill/>
        </p:spPr>
      </p:pic>
      <p:pic>
        <p:nvPicPr>
          <p:cNvPr id="6" name="Picture 5"/>
          <p:cNvPicPr/>
          <p:nvPr/>
        </p:nvPicPr>
        <p:blipFill>
          <a:blip r:embed="rId4"/>
          <a:srcRect/>
          <a:stretch>
            <a:fillRect/>
          </a:stretch>
        </p:blipFill>
        <p:spPr bwMode="auto">
          <a:xfrm>
            <a:off x="3979193" y="3843579"/>
            <a:ext cx="814572" cy="818707"/>
          </a:xfrm>
          <a:prstGeom prst="rect">
            <a:avLst/>
          </a:prstGeom>
          <a:noFill/>
        </p:spPr>
      </p:pic>
      <p:pic>
        <p:nvPicPr>
          <p:cNvPr id="7" name="Picture 6"/>
          <p:cNvPicPr/>
          <p:nvPr/>
        </p:nvPicPr>
        <p:blipFill>
          <a:blip r:embed="rId5"/>
          <a:srcRect/>
          <a:stretch>
            <a:fillRect/>
          </a:stretch>
        </p:blipFill>
        <p:spPr bwMode="auto">
          <a:xfrm>
            <a:off x="3979193" y="5121622"/>
            <a:ext cx="814572" cy="81870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9178"/>
            <a:ext cx="8229600" cy="5426986"/>
          </a:xfrm>
        </p:spPr>
        <p:txBody>
          <a:bodyPr/>
          <a:lstStyle/>
          <a:p>
            <a:r>
              <a:rPr lang="en-US" dirty="0" smtClean="0"/>
              <a:t>Log Cabin:</a:t>
            </a:r>
          </a:p>
          <a:p>
            <a:pPr>
              <a:buNone/>
            </a:pPr>
            <a:endParaRPr lang="en-US" dirty="0" smtClean="0"/>
          </a:p>
          <a:p>
            <a:r>
              <a:rPr lang="en-US" dirty="0" smtClean="0"/>
              <a:t>Shoofly:</a:t>
            </a:r>
          </a:p>
          <a:p>
            <a:endParaRPr lang="en-US" dirty="0" smtClean="0"/>
          </a:p>
          <a:p>
            <a:r>
              <a:rPr lang="en-US" dirty="0" smtClean="0"/>
              <a:t>Bow Ties:</a:t>
            </a:r>
          </a:p>
          <a:p>
            <a:endParaRPr lang="en-US" dirty="0" smtClean="0"/>
          </a:p>
          <a:p>
            <a:r>
              <a:rPr lang="en-US" dirty="0" smtClean="0"/>
              <a:t>Flying Geese: </a:t>
            </a:r>
          </a:p>
          <a:p>
            <a:endParaRPr lang="en-US" dirty="0" smtClean="0"/>
          </a:p>
          <a:p>
            <a:endParaRPr lang="en-US" dirty="0" smtClean="0"/>
          </a:p>
          <a:p>
            <a:endParaRPr lang="en-US" dirty="0" smtClean="0"/>
          </a:p>
          <a:p>
            <a:endParaRPr lang="en-US" dirty="0" smtClean="0"/>
          </a:p>
          <a:p>
            <a:endParaRPr lang="en-US" dirty="0"/>
          </a:p>
        </p:txBody>
      </p:sp>
      <p:pic>
        <p:nvPicPr>
          <p:cNvPr id="5" name="Picture 4"/>
          <p:cNvPicPr/>
          <p:nvPr/>
        </p:nvPicPr>
        <p:blipFill>
          <a:blip r:embed="rId2"/>
          <a:srcRect/>
          <a:stretch>
            <a:fillRect/>
          </a:stretch>
        </p:blipFill>
        <p:spPr bwMode="auto">
          <a:xfrm>
            <a:off x="3002214" y="699178"/>
            <a:ext cx="808222" cy="818707"/>
          </a:xfrm>
          <a:prstGeom prst="rect">
            <a:avLst/>
          </a:prstGeom>
          <a:noFill/>
        </p:spPr>
      </p:pic>
      <p:pic>
        <p:nvPicPr>
          <p:cNvPr id="6" name="Picture 5"/>
          <p:cNvPicPr/>
          <p:nvPr/>
        </p:nvPicPr>
        <p:blipFill>
          <a:blip r:embed="rId3"/>
          <a:srcRect/>
          <a:stretch>
            <a:fillRect/>
          </a:stretch>
        </p:blipFill>
        <p:spPr bwMode="auto">
          <a:xfrm>
            <a:off x="2996499" y="1863640"/>
            <a:ext cx="813937" cy="818707"/>
          </a:xfrm>
          <a:prstGeom prst="rect">
            <a:avLst/>
          </a:prstGeom>
          <a:noFill/>
        </p:spPr>
      </p:pic>
      <p:pic>
        <p:nvPicPr>
          <p:cNvPr id="7" name="Picture 6"/>
          <p:cNvPicPr/>
          <p:nvPr/>
        </p:nvPicPr>
        <p:blipFill>
          <a:blip r:embed="rId4"/>
          <a:srcRect/>
          <a:stretch>
            <a:fillRect/>
          </a:stretch>
        </p:blipFill>
        <p:spPr bwMode="auto">
          <a:xfrm>
            <a:off x="3002214" y="3110284"/>
            <a:ext cx="814572" cy="818707"/>
          </a:xfrm>
          <a:prstGeom prst="rect">
            <a:avLst/>
          </a:prstGeom>
          <a:noFill/>
        </p:spPr>
      </p:pic>
      <p:pic>
        <p:nvPicPr>
          <p:cNvPr id="8" name="Picture 7"/>
          <p:cNvPicPr/>
          <p:nvPr/>
        </p:nvPicPr>
        <p:blipFill>
          <a:blip r:embed="rId5"/>
          <a:srcRect/>
          <a:stretch>
            <a:fillRect/>
          </a:stretch>
        </p:blipFill>
        <p:spPr bwMode="auto">
          <a:xfrm>
            <a:off x="3403467" y="4108011"/>
            <a:ext cx="813937" cy="81870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9296"/>
            <a:ext cx="8229600" cy="5526868"/>
          </a:xfrm>
        </p:spPr>
        <p:txBody>
          <a:bodyPr/>
          <a:lstStyle/>
          <a:p>
            <a:r>
              <a:rPr lang="en-US" dirty="0" smtClean="0"/>
              <a:t>Drunkard’s Path:</a:t>
            </a:r>
          </a:p>
          <a:p>
            <a:endParaRPr lang="en-US" dirty="0" smtClean="0"/>
          </a:p>
          <a:p>
            <a:r>
              <a:rPr lang="en-US" dirty="0" smtClean="0"/>
              <a:t>North Star:</a:t>
            </a:r>
            <a:endParaRPr lang="en-US" dirty="0"/>
          </a:p>
        </p:txBody>
      </p:sp>
      <p:pic>
        <p:nvPicPr>
          <p:cNvPr id="4" name="Picture 3"/>
          <p:cNvPicPr/>
          <p:nvPr/>
        </p:nvPicPr>
        <p:blipFill>
          <a:blip r:embed="rId2"/>
          <a:srcRect/>
          <a:stretch>
            <a:fillRect/>
          </a:stretch>
        </p:blipFill>
        <p:spPr bwMode="auto">
          <a:xfrm>
            <a:off x="3867721" y="599296"/>
            <a:ext cx="806952" cy="818707"/>
          </a:xfrm>
          <a:prstGeom prst="rect">
            <a:avLst/>
          </a:prstGeom>
          <a:noFill/>
        </p:spPr>
      </p:pic>
      <p:pic>
        <p:nvPicPr>
          <p:cNvPr id="5" name="Picture 4"/>
          <p:cNvPicPr/>
          <p:nvPr/>
        </p:nvPicPr>
        <p:blipFill>
          <a:blip r:embed="rId3"/>
          <a:srcRect/>
          <a:stretch>
            <a:fillRect/>
          </a:stretch>
        </p:blipFill>
        <p:spPr bwMode="auto">
          <a:xfrm>
            <a:off x="3861371" y="1766798"/>
            <a:ext cx="813302" cy="8080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Code Worked</a:t>
            </a:r>
            <a:endParaRPr lang="en-US" dirty="0"/>
          </a:p>
        </p:txBody>
      </p:sp>
      <p:sp>
        <p:nvSpPr>
          <p:cNvPr id="3" name="Content Placeholder 2"/>
          <p:cNvSpPr>
            <a:spLocks noGrp="1"/>
          </p:cNvSpPr>
          <p:nvPr>
            <p:ph idx="1"/>
          </p:nvPr>
        </p:nvSpPr>
        <p:spPr/>
        <p:txBody>
          <a:bodyPr/>
          <a:lstStyle/>
          <a:p>
            <a:r>
              <a:rPr lang="en-US" dirty="0" smtClean="0"/>
              <a:t>Researchers recently learned that an Underground Railroad Quilt Code</a:t>
            </a:r>
          </a:p>
          <a:p>
            <a:r>
              <a:rPr lang="en-US" dirty="0" smtClean="0"/>
              <a:t>Once stitched, the coded quilts were “aired” out the windows of slave cabins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Monkey Wrench Quilt</a:t>
            </a:r>
            <a:endParaRPr lang="en-US" dirty="0"/>
          </a:p>
        </p:txBody>
      </p:sp>
      <p:sp>
        <p:nvSpPr>
          <p:cNvPr id="3" name="Content Placeholder 2"/>
          <p:cNvSpPr>
            <a:spLocks noGrp="1"/>
          </p:cNvSpPr>
          <p:nvPr>
            <p:ph idx="1"/>
          </p:nvPr>
        </p:nvSpPr>
        <p:spPr/>
        <p:txBody>
          <a:bodyPr>
            <a:normAutofit/>
          </a:bodyPr>
          <a:lstStyle/>
          <a:p>
            <a:pPr lvl="0"/>
            <a:r>
              <a:rPr lang="en-US" dirty="0" smtClean="0"/>
              <a:t>The Monkey Wrench quilt was the first quilt displayed. </a:t>
            </a:r>
            <a:endParaRPr lang="en-US" dirty="0"/>
          </a:p>
        </p:txBody>
      </p:sp>
      <p:pic>
        <p:nvPicPr>
          <p:cNvPr id="4" name="Picture 3"/>
          <p:cNvPicPr/>
          <p:nvPr/>
        </p:nvPicPr>
        <p:blipFill>
          <a:blip r:embed="rId2"/>
          <a:srcRect/>
          <a:stretch>
            <a:fillRect/>
          </a:stretch>
        </p:blipFill>
        <p:spPr bwMode="auto">
          <a:xfrm>
            <a:off x="3598333" y="2413000"/>
            <a:ext cx="3838256" cy="4092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TotalTime>
  <Words>1111</Words>
  <Application>Microsoft Macintosh PowerPoint</Application>
  <PresentationFormat>On-screen Show (4:3)</PresentationFormat>
  <Paragraphs>88</Paragraphs>
  <Slides>26</Slides>
  <Notes>0</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Quilt Codes  of the  Underground Railroad</vt:lpstr>
      <vt:lpstr>What is the Underground Railroad?</vt:lpstr>
      <vt:lpstr>Slide 3</vt:lpstr>
      <vt:lpstr>Code Quilts</vt:lpstr>
      <vt:lpstr>The Code</vt:lpstr>
      <vt:lpstr>Slide 6</vt:lpstr>
      <vt:lpstr>Slide 7</vt:lpstr>
      <vt:lpstr>How the Code Worked</vt:lpstr>
      <vt:lpstr>The Monkey Wrench Quilt</vt:lpstr>
      <vt:lpstr>The Wagon Wheel Quilt</vt:lpstr>
      <vt:lpstr>The Bear’s Paw Quilt</vt:lpstr>
      <vt:lpstr>The Crossroads  Quilt</vt:lpstr>
      <vt:lpstr>The Log Cabin Quilt</vt:lpstr>
      <vt:lpstr>The Shoofly Quilt</vt:lpstr>
      <vt:lpstr>The Bow Tie Quilt</vt:lpstr>
      <vt:lpstr>The Flying Geese Quilt</vt:lpstr>
      <vt:lpstr>The Drunkard’s Path Quilt</vt:lpstr>
      <vt:lpstr>The North Star Quilt</vt:lpstr>
      <vt:lpstr>IT IS ALL A LIE!!</vt:lpstr>
      <vt:lpstr>The Lie</vt:lpstr>
      <vt:lpstr>Slide 21</vt:lpstr>
      <vt:lpstr>Slide 22</vt:lpstr>
      <vt:lpstr>Slide 23</vt:lpstr>
      <vt:lpstr>Conclusion </vt:lpstr>
      <vt:lpstr>Slide 25</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Quilt Codes  of the  Underground Railroad</dc:title>
  <dc:creator>Explore Knowledge Teacher</dc:creator>
  <cp:lastModifiedBy>Explore Knowledge Teacher</cp:lastModifiedBy>
  <cp:revision>12</cp:revision>
  <cp:lastPrinted>2013-03-12T17:26:59Z</cp:lastPrinted>
  <dcterms:created xsi:type="dcterms:W3CDTF">2013-03-13T00:04:41Z</dcterms:created>
  <dcterms:modified xsi:type="dcterms:W3CDTF">2013-03-13T00:08:12Z</dcterms:modified>
</cp:coreProperties>
</file>